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PRESUPUESTO ANUAL 2025 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F52-46F3-9F1E-6EAC8A1CE894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8D4-49D8-89C7-6409A860188E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8D4-49D8-89C7-6409A860188E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8D4-49D8-89C7-6409A860188E}"/>
              </c:ext>
            </c:extLst>
          </c:dPt>
          <c:dLbls>
            <c:dLbl>
              <c:idx val="0"/>
              <c:layout>
                <c:manualLayout>
                  <c:x val="1.9109740698847508E-2"/>
                  <c:y val="-0.4138061978180677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F52-46F3-9F1E-6EAC8A1CE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SERVICIOS PERSONALES</c:v>
                </c:pt>
                <c:pt idx="1">
                  <c:v>MATERIALES Y SUMINISTROS</c:v>
                </c:pt>
                <c:pt idx="2">
                  <c:v>SERVICIOS GENERALES</c:v>
                </c:pt>
                <c:pt idx="3">
                  <c:v>BIENES MUEBLES, INMUEBLES E INTANGIBLES</c:v>
                </c:pt>
              </c:strCache>
            </c:strRef>
          </c:cat>
          <c:val>
            <c:numRef>
              <c:f>Hoja1!$B$2:$B$5</c:f>
              <c:numCache>
                <c:formatCode>"$"#,##0.00_);[Red]\("$"#,##0.00\)</c:formatCode>
                <c:ptCount val="4"/>
                <c:pt idx="0">
                  <c:v>124055916.81999999</c:v>
                </c:pt>
                <c:pt idx="1">
                  <c:v>2273568.92</c:v>
                </c:pt>
                <c:pt idx="2">
                  <c:v>10304984.529999999</c:v>
                </c:pt>
                <c:pt idx="3">
                  <c:v>2268000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2-46F3-9F1E-6EAC8A1CE89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7D098-370D-4933-B771-A1C16DED8F7A}" type="datetimeFigureOut">
              <a:rPr lang="es-MX" smtClean="0"/>
              <a:pPr/>
              <a:t>10/02/2025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A3108-6A52-4206-951C-2704F2844FC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6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12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1718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9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30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4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84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5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2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6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9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0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0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0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9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1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65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68138" y="2353204"/>
            <a:ext cx="11113094" cy="1915390"/>
          </a:xfrm>
        </p:spPr>
        <p:txBody>
          <a:bodyPr>
            <a:normAutofit fontScale="90000"/>
          </a:bodyPr>
          <a:lstStyle/>
          <a:p>
            <a:r>
              <a:rPr lang="es-ES" sz="6600" dirty="0" smtClean="0"/>
              <a:t>Instituto de la Consejería Jurídica del Gobierno del Estado</a:t>
            </a:r>
            <a:endParaRPr lang="es-ES" sz="6600" dirty="0"/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609600" y="4494925"/>
            <a:ext cx="8771906" cy="1371600"/>
          </a:xfrm>
        </p:spPr>
        <p:txBody>
          <a:bodyPr>
            <a:noAutofit/>
          </a:bodyPr>
          <a:lstStyle/>
          <a:p>
            <a:r>
              <a:rPr lang="es-MX" sz="3800" dirty="0" smtClean="0"/>
              <a:t>Difusión a la Ciudadanía de la Ley de ingresos y del Presupuesto de Egresos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887200" y="0"/>
            <a:ext cx="146304" cy="52913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11606784" y="0"/>
            <a:ext cx="140208" cy="50413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 t="10520" r="4725" b="14462"/>
          <a:stretch/>
        </p:blipFill>
        <p:spPr>
          <a:xfrm>
            <a:off x="6610955" y="180469"/>
            <a:ext cx="3742982" cy="11309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02" y="103957"/>
            <a:ext cx="127417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2135741" y="1308133"/>
            <a:ext cx="6961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¿Qué es el presupuesto de egresos y cuál es su importancia?</a:t>
            </a:r>
            <a:endParaRPr lang="es-MX" b="1" dirty="0"/>
          </a:p>
        </p:txBody>
      </p:sp>
      <p:pic>
        <p:nvPicPr>
          <p:cNvPr id="11" name="Picture 2" descr="http://i2.wp.com/www.almomento.mx/wp-content/uploads/2014/09/presupuesto_de_egresos.jpg?resize=300%2C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9930">
            <a:off x="806149" y="3406401"/>
            <a:ext cx="2839172" cy="2082061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4033968" y="2587703"/>
            <a:ext cx="76200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900" b="1" dirty="0" smtClean="0"/>
              <a:t>Es el documento jurídico por medio del cual, comunican a esta dependencia el presupuesto aprobado por el H. Congreso del Estado para las erogaciones que se realizaran, para el cumplimiento de las actividades de los proyectos Institucionales e Inversión.</a:t>
            </a:r>
          </a:p>
          <a:p>
            <a:pPr algn="just"/>
            <a:endParaRPr lang="es-MX" sz="1900" b="1" dirty="0" smtClean="0"/>
          </a:p>
          <a:p>
            <a:pPr algn="just"/>
            <a:r>
              <a:rPr lang="es-MX" sz="1900" b="1" dirty="0" smtClean="0"/>
              <a:t>Los programas y proyectos deben sujetarse al presupuesto aprobado, a las medidas de austeridad y disciplina del gasto; así como instrumentar estrategias que fomenten el ahorro, administrando de manera eficiente y eficaz los recursos públicos, para alcanzar con oportunidad los objetivos y metas.</a:t>
            </a:r>
          </a:p>
          <a:p>
            <a:endParaRPr lang="es-MX" dirty="0"/>
          </a:p>
        </p:txBody>
      </p:sp>
      <p:pic>
        <p:nvPicPr>
          <p:cNvPr id="13" name="Picture 4" descr="http://crank-it.com/psicologia/wp-content/uploads/2012/05/Question-A.jpg"/>
          <p:cNvPicPr>
            <a:picLocks noChangeAspect="1" noChangeArrowheads="1"/>
          </p:cNvPicPr>
          <p:nvPr/>
        </p:nvPicPr>
        <p:blipFill>
          <a:blip r:embed="rId3" cstate="print"/>
          <a:srcRect l="12283" r="6614" b="7087"/>
          <a:stretch>
            <a:fillRect/>
          </a:stretch>
        </p:blipFill>
        <p:spPr bwMode="auto">
          <a:xfrm rot="20454188">
            <a:off x="1498034" y="1387103"/>
            <a:ext cx="552416" cy="632886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5" t="8931" r="5029" b="15159"/>
          <a:stretch/>
        </p:blipFill>
        <p:spPr>
          <a:xfrm>
            <a:off x="7021006" y="347360"/>
            <a:ext cx="3157851" cy="96206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02" y="103957"/>
            <a:ext cx="1274174" cy="115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CuadroTexto"/>
          <p:cNvSpPr txBox="1"/>
          <p:nvPr/>
        </p:nvSpPr>
        <p:spPr>
          <a:xfrm>
            <a:off x="3198815" y="1116831"/>
            <a:ext cx="386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¿En qué se gasta?</a:t>
            </a:r>
            <a:endParaRPr lang="es-MX" sz="3600" dirty="0"/>
          </a:p>
        </p:txBody>
      </p:sp>
      <p:pic>
        <p:nvPicPr>
          <p:cNvPr id="22" name="Picture 2" descr="https://consejonacionaldelaicos.files.wordpress.com/2014/01/interrogacion-hombre-pensa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88812">
            <a:off x="2616277" y="1270650"/>
            <a:ext cx="671395" cy="839244"/>
          </a:xfrm>
          <a:prstGeom prst="rect">
            <a:avLst/>
          </a:prstGeom>
          <a:noFill/>
        </p:spPr>
      </p:pic>
      <p:pic>
        <p:nvPicPr>
          <p:cNvPr id="24" name="Picture 6" descr="http://mexicoevalua.org/imgs-mxev/GastoPublico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4057">
            <a:off x="993300" y="3545581"/>
            <a:ext cx="3891618" cy="1945809"/>
          </a:xfrm>
          <a:prstGeom prst="rect">
            <a:avLst/>
          </a:prstGeom>
          <a:noFill/>
        </p:spPr>
      </p:pic>
      <p:sp>
        <p:nvSpPr>
          <p:cNvPr id="25" name="24 CuadroTexto"/>
          <p:cNvSpPr txBox="1"/>
          <p:nvPr/>
        </p:nvSpPr>
        <p:spPr>
          <a:xfrm>
            <a:off x="5120541" y="2603640"/>
            <a:ext cx="69143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/>
              <a:t>En el pago de sueldos al personal de confianza y base, adquisición de materiales y útiles de oficina, material y útiles para el procesamiento en equipos y bienes informáticos, material de limpieza, combustible, entre otros; Así también para el pago de servicios básicos como, servicio telefónico; como otros servicios tales como arrendamiento de edificios y locales, mantenimiento y conservación de maquinaria y equipo de trasporte, viáticos y pasajes nacionales.</a:t>
            </a:r>
          </a:p>
          <a:p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t="11140" r="4119" b="14736"/>
          <a:stretch/>
        </p:blipFill>
        <p:spPr>
          <a:xfrm>
            <a:off x="6903478" y="473886"/>
            <a:ext cx="3392907" cy="99862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02" y="103957"/>
            <a:ext cx="1274174" cy="115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3198815" y="1372222"/>
            <a:ext cx="459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¿Por qué se gasta?</a:t>
            </a:r>
            <a:endParaRPr lang="es-MX" sz="3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560126" y="3121739"/>
            <a:ext cx="71910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 smtClean="0"/>
              <a:t>Para poder cumplir con el desarrollo de las actividades de los proyectos Institucionales e Inversión, los cuales radican en brindar Servicios Registrales y Administrativos, a través de nuestras acciones para dar credibilidad a la legalidad del Estado. </a:t>
            </a:r>
          </a:p>
          <a:p>
            <a:endParaRPr lang="es-MX" dirty="0"/>
          </a:p>
        </p:txBody>
      </p:sp>
      <p:pic>
        <p:nvPicPr>
          <p:cNvPr id="11" name="Picture 4" descr="http://www.dokumentalistas.com/wp-content/uploads/2012/02/interrog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2367" y="1239205"/>
            <a:ext cx="946802" cy="1051496"/>
          </a:xfrm>
          <a:prstGeom prst="rect">
            <a:avLst/>
          </a:prstGeom>
          <a:noFill/>
        </p:spPr>
      </p:pic>
      <p:pic>
        <p:nvPicPr>
          <p:cNvPr id="12" name="Picture 6" descr="http://www.serstrategique.com/sites/default/files/7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1160">
            <a:off x="1167337" y="3004607"/>
            <a:ext cx="2778198" cy="3229938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 t="12394" r="2459" b="13481"/>
          <a:stretch/>
        </p:blipFill>
        <p:spPr>
          <a:xfrm>
            <a:off x="6909073" y="405384"/>
            <a:ext cx="3477128" cy="99862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02" y="103957"/>
            <a:ext cx="1274174" cy="115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2085468" y="1075346"/>
            <a:ext cx="5455367" cy="119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/>
              <a:t>¿Qué puede hacer la ciudadanía?</a:t>
            </a:r>
            <a:endParaRPr lang="es-MX" sz="36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855023" y="2398810"/>
            <a:ext cx="9249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Para dudas o aclaraciones; Ingresar a la página:</a:t>
            </a:r>
          </a:p>
          <a:p>
            <a:endParaRPr lang="es-MX" sz="2400" dirty="0" smtClean="0"/>
          </a:p>
          <a:p>
            <a:r>
              <a:rPr lang="es-MX" sz="2400" dirty="0"/>
              <a:t>https://consejeriajuridica.chiapas.gob.mx/transparencia/</a:t>
            </a:r>
            <a:endParaRPr lang="es-MX" sz="2400" dirty="0" smtClean="0"/>
          </a:p>
        </p:txBody>
      </p:sp>
      <p:pic>
        <p:nvPicPr>
          <p:cNvPr id="11" name="Picture 12" descr="http://feteugtandalucia.org/wp-content/uploads/2014/12/ayuda_consult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830" y="1166689"/>
            <a:ext cx="828354" cy="828354"/>
          </a:xfrm>
          <a:prstGeom prst="rect">
            <a:avLst/>
          </a:prstGeom>
          <a:noFill/>
        </p:spPr>
      </p:pic>
      <p:pic>
        <p:nvPicPr>
          <p:cNvPr id="12" name="Picture 9" descr="http://tecnologia.starmedia.com/imagenes/2014/10/ubicacion-mapa.jpg"/>
          <p:cNvPicPr>
            <a:picLocks noChangeAspect="1" noChangeArrowheads="1"/>
          </p:cNvPicPr>
          <p:nvPr/>
        </p:nvPicPr>
        <p:blipFill>
          <a:blip r:embed="rId3" cstate="print"/>
          <a:srcRect l="23479" r="19470" b="25917"/>
          <a:stretch>
            <a:fillRect/>
          </a:stretch>
        </p:blipFill>
        <p:spPr bwMode="auto">
          <a:xfrm>
            <a:off x="4185201" y="4062530"/>
            <a:ext cx="541112" cy="372648"/>
          </a:xfrm>
          <a:prstGeom prst="rect">
            <a:avLst/>
          </a:prstGeom>
          <a:noFill/>
        </p:spPr>
      </p:pic>
      <p:pic>
        <p:nvPicPr>
          <p:cNvPr id="13" name="Picture 11" descr="http://www.paginasprodigy.com.mx/celinteractivo/Une-ton/Imagen/telefon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2328" y="4961921"/>
            <a:ext cx="438637" cy="437760"/>
          </a:xfrm>
          <a:prstGeom prst="rect">
            <a:avLst/>
          </a:prstGeom>
          <a:noFill/>
        </p:spPr>
      </p:pic>
      <p:pic>
        <p:nvPicPr>
          <p:cNvPr id="14" name="Picture 13" descr="https://encrypted-tbn1.gstatic.com/images?q=tbn:ANd9GcQEAXABYpkwZketzbAJIVplDbECQ8CNBj14jw4Ko_pRHhZIjw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6161" y="5787988"/>
            <a:ext cx="498549" cy="400833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4780880" y="3921611"/>
            <a:ext cx="54912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Ubicación: Torre Chiapas </a:t>
            </a:r>
            <a:r>
              <a:rPr lang="es-MX" dirty="0"/>
              <a:t>Boulevard Andrés Serra Rojas No. 1090, Interior Piso 13., Col. Paso Limón C.P. 29049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Teléfono (961) </a:t>
            </a:r>
            <a:r>
              <a:rPr lang="es-MX" dirty="0"/>
              <a:t>61-8 80-50 </a:t>
            </a:r>
            <a:endParaRPr lang="es-MX" dirty="0" smtClean="0"/>
          </a:p>
          <a:p>
            <a:endParaRPr lang="es-MX" dirty="0" smtClean="0"/>
          </a:p>
          <a:p>
            <a:r>
              <a:rPr lang="es-MX" u="sng" dirty="0"/>
              <a:t>icjg@consejeriajuridica.chiapas.gob.mx</a:t>
            </a:r>
            <a:endParaRPr lang="es-MX" u="sng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7667" r="4422" b="15529"/>
          <a:stretch/>
        </p:blipFill>
        <p:spPr>
          <a:xfrm>
            <a:off x="7029087" y="343487"/>
            <a:ext cx="3243072" cy="96506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49" y="94488"/>
            <a:ext cx="1185661" cy="1072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0" y="1065323"/>
            <a:ext cx="11928953" cy="135302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Gobierno del Estado de Chiapas</a:t>
            </a:r>
            <a:b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Ramo o dependencia: 2.1.1.1.1.218 Instituto</a:t>
            </a:r>
            <a:r>
              <a:rPr kumimoji="0" lang="es-MX" sz="9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la Consejería Jurídica del Gobierno del Estado.</a:t>
            </a: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Presupuesto Autorizado 2025 (por capítulo y concepto)</a:t>
            </a:r>
            <a:b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IMPORTE APROBADO: $ </a:t>
            </a:r>
            <a:r>
              <a:rPr lang="es-MX" sz="9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138,902,470.27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8 Imagen" descr="Image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966" y="138684"/>
            <a:ext cx="1024642" cy="925356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 rot="10800000">
            <a:off x="110045" y="249872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 rot="10800000">
            <a:off x="268541" y="324243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7667" r="4422" b="15529"/>
          <a:stretch/>
        </p:blipFill>
        <p:spPr>
          <a:xfrm>
            <a:off x="7702856" y="369197"/>
            <a:ext cx="2475860" cy="736762"/>
          </a:xfrm>
          <a:prstGeom prst="rect">
            <a:avLst/>
          </a:prstGeom>
        </p:spPr>
      </p:pic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4051753768"/>
              </p:ext>
            </p:extLst>
          </p:nvPr>
        </p:nvGraphicFramePr>
        <p:xfrm>
          <a:off x="573437" y="2498725"/>
          <a:ext cx="11127783" cy="410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346</TotalTime>
  <Words>316</Words>
  <Application>Microsoft Office PowerPoint</Application>
  <PresentationFormat>Panorámica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Instituto de la Consejería Jurídica del Gobierno del Estado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Rusbel</cp:lastModifiedBy>
  <cp:revision>50</cp:revision>
  <dcterms:created xsi:type="dcterms:W3CDTF">2013-07-30T10:55:14Z</dcterms:created>
  <dcterms:modified xsi:type="dcterms:W3CDTF">2025-02-10T16:52:04Z</dcterms:modified>
</cp:coreProperties>
</file>